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7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8" name="Rectangle 7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7D290233-0DD1-4A80-BB1E-9ADC3556DBB6}" type="datetimeFigureOut">
              <a:rPr lang="en-US" smtClean="0"/>
              <a:t>3/14/15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182880" y="173699"/>
                <a:ext cx="8778240" cy="6510602"/>
                <a:chOff x="182880" y="173699"/>
                <a:chExt cx="8778240" cy="6510602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182880" y="173699"/>
                  <a:ext cx="8778240" cy="651060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perspectiveFront" fov="4800000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0" name="Group 10"/>
                <p:cNvGrpSpPr/>
                <p:nvPr/>
              </p:nvGrpSpPr>
              <p:grpSpPr>
                <a:xfrm>
                  <a:off x="256032" y="237744"/>
                  <a:ext cx="8622792" cy="6364224"/>
                  <a:chOff x="247157" y="247430"/>
                  <a:chExt cx="8622792" cy="6364224"/>
                </a:xfrm>
              </p:grpSpPr>
              <p:sp>
                <p:nvSpPr>
                  <p:cNvPr id="31" name="Rectangle 30"/>
                  <p:cNvSpPr>
                    <a:spLocks/>
                  </p:cNvSpPr>
                  <p:nvPr/>
                </p:nvSpPr>
                <p:spPr>
                  <a:xfrm>
                    <a:off x="247157" y="247430"/>
                    <a:ext cx="8622792" cy="6364224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cxnSp>
                <p:nvCxnSpPr>
                  <p:cNvPr id="32" name="Straight Connector 31"/>
                  <p:cNvCxnSpPr/>
                  <p:nvPr/>
                </p:nvCxnSpPr>
                <p:spPr>
                  <a:xfrm>
                    <a:off x="247157" y="6389024"/>
                    <a:ext cx="8622792" cy="1588"/>
                  </a:xfrm>
                  <a:prstGeom prst="line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28" name="Rectangle 27"/>
              <p:cNvSpPr/>
              <p:nvPr/>
            </p:nvSpPr>
            <p:spPr>
              <a:xfrm rot="5400000">
                <a:off x="801086" y="3274090"/>
                <a:ext cx="6135624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25" name="Rectangle 24"/>
            <p:cNvSpPr/>
            <p:nvPr/>
          </p:nvSpPr>
          <p:spPr>
            <a:xfrm rot="10800000">
              <a:off x="258763" y="1594462"/>
              <a:ext cx="357530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3/14/15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9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0" name="Rectangle 1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7" name="Rectangle 16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3/14/15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7" name="Group 1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1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2" name="Rectangle 21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>
              <a:off x="256032" y="4203192"/>
              <a:ext cx="8622792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3/14/15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4" name="Rectangle 13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6" name="Rectangle 15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8" name="Rectangle 17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3/14/15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4" name="Group 13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7" name="Rectangle 16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8" name="Rectangle 17"/>
            <p:cNvSpPr/>
            <p:nvPr/>
          </p:nvSpPr>
          <p:spPr>
            <a:xfrm rot="5400000">
              <a:off x="4242277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3/14/15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3/14/15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12" name="Rectangle 11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11"/>
            <p:cNvGrpSpPr/>
            <p:nvPr/>
          </p:nvGrpSpPr>
          <p:grpSpPr>
            <a:xfrm>
              <a:off x="562842" y="475488"/>
              <a:ext cx="7982713" cy="5888736"/>
              <a:chOff x="562842" y="475488"/>
              <a:chExt cx="7982713" cy="5888736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562843" y="475488"/>
                <a:ext cx="7982712" cy="5888736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562842" y="6133646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562842" y="3427528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7D290233-0DD1-4A80-BB1E-9ADC3556DBB6}" type="datetimeFigureOut">
              <a:rPr lang="en-US" smtClean="0"/>
              <a:t>3/14/15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2" name="Rectangle 11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3/14/15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21" name="Rectangle 2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3/14/15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9" name="Rectangle 2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32" name="Rectangle 31"/>
                <p:cNvSpPr/>
                <p:nvPr/>
              </p:nvSpPr>
              <p:spPr>
                <a:xfrm>
                  <a:off x="247157" y="1612392"/>
                  <a:ext cx="8622792" cy="64008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3175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</p:grpSp>
        </p:grpSp>
        <p:cxnSp>
          <p:nvCxnSpPr>
            <p:cNvPr id="23" name="Straight Connector 22"/>
            <p:cNvCxnSpPr/>
            <p:nvPr/>
          </p:nvCxnSpPr>
          <p:spPr>
            <a:xfrm rot="16200000" flipH="1">
              <a:off x="2217480" y="4026438"/>
              <a:ext cx="4711326" cy="2286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3/14/15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5" name="Rectangle 14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7" name="Rectangle 16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3/14/15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1" name="Rectangle 1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3" name="Rectangle 1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3/14/15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9" name="Rectangle 1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3/14/15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7D290233-0DD1-4A80-BB1E-9ADC3556DBB6}" type="datetimeFigureOut">
              <a:rPr lang="en-US" smtClean="0"/>
              <a:t>3/14/15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485900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712913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947863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174875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9: Subject-Verb Agreement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 English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74566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3: Agreement Problems in Sentences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Subjects in Unusual Positions</a:t>
            </a:r>
          </a:p>
          <a:p>
            <a:pPr lvl="1"/>
            <a:r>
              <a:rPr lang="en-US" dirty="0" smtClean="0"/>
              <a:t>A </a:t>
            </a:r>
            <a:r>
              <a:rPr lang="en-US" u="sng" dirty="0" smtClean="0"/>
              <a:t>subject</a:t>
            </a:r>
            <a:r>
              <a:rPr lang="en-US" dirty="0" smtClean="0"/>
              <a:t> can </a:t>
            </a:r>
            <a:r>
              <a:rPr lang="en-US" u="sng" dirty="0" smtClean="0"/>
              <a:t>follow</a:t>
            </a:r>
            <a:r>
              <a:rPr lang="en-US" dirty="0" smtClean="0"/>
              <a:t> a verb or part of a verb </a:t>
            </a:r>
            <a:r>
              <a:rPr lang="en-US" u="sng" dirty="0" smtClean="0"/>
              <a:t>phrase</a:t>
            </a:r>
            <a:r>
              <a:rPr lang="en-US" dirty="0" smtClean="0"/>
              <a:t> in a </a:t>
            </a:r>
            <a:r>
              <a:rPr lang="en-US" u="sng" dirty="0" smtClean="0"/>
              <a:t>question</a:t>
            </a:r>
            <a:r>
              <a:rPr lang="en-US" dirty="0" smtClean="0"/>
              <a:t>, a sentence beginning with </a:t>
            </a:r>
            <a:r>
              <a:rPr lang="en-US" i="1" u="sng" dirty="0" smtClean="0"/>
              <a:t>here</a:t>
            </a:r>
            <a:r>
              <a:rPr lang="en-US" dirty="0" smtClean="0"/>
              <a:t> or </a:t>
            </a:r>
            <a:r>
              <a:rPr lang="en-US" i="1" u="sng" dirty="0" smtClean="0"/>
              <a:t>there</a:t>
            </a:r>
            <a:r>
              <a:rPr lang="en-US" dirty="0" smtClean="0"/>
              <a:t>, or a sentence in which an </a:t>
            </a:r>
            <a:r>
              <a:rPr lang="en-US" u="sng" dirty="0" smtClean="0"/>
              <a:t>adjective</a:t>
            </a:r>
            <a:r>
              <a:rPr lang="en-US" dirty="0" smtClean="0"/>
              <a:t>, an </a:t>
            </a:r>
            <a:r>
              <a:rPr lang="en-US" u="sng" dirty="0" smtClean="0"/>
              <a:t>adverb</a:t>
            </a:r>
            <a:r>
              <a:rPr lang="en-US" dirty="0" smtClean="0"/>
              <a:t>, or a </a:t>
            </a:r>
            <a:r>
              <a:rPr lang="en-US" u="sng" dirty="0" smtClean="0"/>
              <a:t>phrase</a:t>
            </a:r>
            <a:r>
              <a:rPr lang="en-US" dirty="0" smtClean="0"/>
              <a:t> is placed first.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91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3: Agreement Problems in Sentences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Subjects in Unusual Positions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8767691"/>
              </p:ext>
            </p:extLst>
          </p:nvPr>
        </p:nvGraphicFramePr>
        <p:xfrm>
          <a:off x="1524000" y="2651124"/>
          <a:ext cx="60960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Type of Sentence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Example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Question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Does birth order shape personality?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Sentence beginning</a:t>
                      </a:r>
                      <a:r>
                        <a:rPr lang="en-US" baseline="0" dirty="0" smtClean="0"/>
                        <a:t> with </a:t>
                      </a:r>
                      <a:r>
                        <a:rPr lang="en-US" i="1" baseline="0" dirty="0" smtClean="0"/>
                        <a:t>here</a:t>
                      </a:r>
                      <a:r>
                        <a:rPr lang="en-US" baseline="0" dirty="0" smtClean="0"/>
                        <a:t> or </a:t>
                      </a:r>
                      <a:r>
                        <a:rPr lang="en-US" i="1" baseline="0" dirty="0" smtClean="0"/>
                        <a:t>there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Here are some famous first-borns with successful careers.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Sentence</a:t>
                      </a:r>
                      <a:r>
                        <a:rPr lang="en-US" baseline="0" dirty="0" smtClean="0"/>
                        <a:t> beginning with a phrase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From years of</a:t>
                      </a:r>
                      <a:r>
                        <a:rPr lang="en-US" baseline="0" dirty="0" smtClean="0"/>
                        <a:t> study come our ideas about birth order.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2977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3: Agreement Problems in Sentences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following tips can help you find the subject in one of these kinds of sentences.</a:t>
            </a:r>
          </a:p>
          <a:p>
            <a:r>
              <a:rPr lang="en-US" dirty="0" smtClean="0"/>
              <a:t>(IS/ARE) last-</a:t>
            </a:r>
            <a:r>
              <a:rPr lang="en-US" dirty="0" err="1" smtClean="0"/>
              <a:t>borns</a:t>
            </a:r>
            <a:r>
              <a:rPr lang="en-US" dirty="0" smtClean="0"/>
              <a:t> more rebellious than middle children?</a:t>
            </a:r>
          </a:p>
          <a:p>
            <a:pPr lvl="1"/>
            <a:r>
              <a:rPr lang="en-US" dirty="0" smtClean="0"/>
              <a:t>Turn the </a:t>
            </a:r>
            <a:r>
              <a:rPr lang="en-US" u="sng" dirty="0" smtClean="0"/>
              <a:t>sentence</a:t>
            </a:r>
            <a:r>
              <a:rPr lang="en-US" dirty="0" smtClean="0"/>
              <a:t> around, putting the </a:t>
            </a:r>
            <a:r>
              <a:rPr lang="en-US" u="sng" dirty="0" smtClean="0"/>
              <a:t>subject</a:t>
            </a:r>
            <a:r>
              <a:rPr lang="en-US" dirty="0" smtClean="0"/>
              <a:t> before the </a:t>
            </a:r>
            <a:r>
              <a:rPr lang="en-US" u="sng" dirty="0" smtClean="0"/>
              <a:t>verb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Last </a:t>
            </a:r>
            <a:r>
              <a:rPr lang="en-US" dirty="0" err="1" smtClean="0"/>
              <a:t>borns</a:t>
            </a:r>
            <a:r>
              <a:rPr lang="en-US" dirty="0" smtClean="0"/>
              <a:t> (is/are) more rebellious than middle children.</a:t>
            </a:r>
          </a:p>
          <a:p>
            <a:pPr lvl="1"/>
            <a:r>
              <a:rPr lang="en-US" dirty="0" smtClean="0"/>
              <a:t>Determine whether the subject is </a:t>
            </a:r>
            <a:r>
              <a:rPr lang="en-US" u="sng" dirty="0" smtClean="0"/>
              <a:t>singular</a:t>
            </a:r>
            <a:r>
              <a:rPr lang="en-US" dirty="0" smtClean="0"/>
              <a:t> or </a:t>
            </a:r>
            <a:r>
              <a:rPr lang="en-US" u="sng" dirty="0" smtClean="0"/>
              <a:t>plural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Last-</a:t>
            </a:r>
            <a:r>
              <a:rPr lang="en-US" dirty="0" err="1" smtClean="0"/>
              <a:t>borns</a:t>
            </a:r>
            <a:r>
              <a:rPr lang="en-US" dirty="0" smtClean="0"/>
              <a:t> (plural)</a:t>
            </a:r>
          </a:p>
          <a:p>
            <a:pPr lvl="1"/>
            <a:r>
              <a:rPr lang="en-US" dirty="0" smtClean="0"/>
              <a:t>Make sure the subject and verb </a:t>
            </a:r>
            <a:r>
              <a:rPr lang="en-US" u="sng" dirty="0" smtClean="0"/>
              <a:t>agree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Last </a:t>
            </a:r>
            <a:r>
              <a:rPr lang="en-US" dirty="0" err="1" smtClean="0"/>
              <a:t>borns</a:t>
            </a:r>
            <a:r>
              <a:rPr lang="en-US" dirty="0" smtClean="0"/>
              <a:t> are more rebellious than middle children.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8320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3: Agreement Problems in Sentences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Predicate Nouns</a:t>
            </a:r>
          </a:p>
          <a:p>
            <a:pPr lvl="1"/>
            <a:r>
              <a:rPr lang="en-US" dirty="0" smtClean="0"/>
              <a:t>In a sentence containing a </a:t>
            </a:r>
            <a:r>
              <a:rPr lang="en-US" u="sng" dirty="0" smtClean="0"/>
              <a:t>predicate</a:t>
            </a:r>
            <a:r>
              <a:rPr lang="en-US" dirty="0" smtClean="0"/>
              <a:t> noun, the </a:t>
            </a:r>
            <a:r>
              <a:rPr lang="en-US" u="sng" dirty="0" smtClean="0"/>
              <a:t>verb</a:t>
            </a:r>
            <a:r>
              <a:rPr lang="en-US" dirty="0" smtClean="0"/>
              <a:t> should agree with the </a:t>
            </a:r>
            <a:r>
              <a:rPr lang="en-US" u="sng" dirty="0" smtClean="0"/>
              <a:t>subject</a:t>
            </a:r>
            <a:r>
              <a:rPr lang="en-US" dirty="0" smtClean="0"/>
              <a:t>, not the predicate noun.</a:t>
            </a:r>
          </a:p>
          <a:p>
            <a:pPr lvl="2"/>
            <a:r>
              <a:rPr lang="en-US" dirty="0" smtClean="0"/>
              <a:t>One interesting topic is dreams and their meaning.</a:t>
            </a:r>
          </a:p>
          <a:p>
            <a:pPr lvl="2"/>
            <a:r>
              <a:rPr lang="en-US" dirty="0" smtClean="0"/>
              <a:t>Dreams are the voice of the subconscious.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584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3: Agreement Problems in Sentences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Prepositional Phrases</a:t>
            </a:r>
          </a:p>
          <a:p>
            <a:pPr lvl="1"/>
            <a:r>
              <a:rPr lang="en-US" dirty="0" smtClean="0"/>
              <a:t>The subject of a verb is </a:t>
            </a:r>
            <a:r>
              <a:rPr lang="en-US" u="sng" dirty="0" smtClean="0"/>
              <a:t>NEVER</a:t>
            </a:r>
            <a:r>
              <a:rPr lang="en-US" dirty="0" smtClean="0"/>
              <a:t> found in a </a:t>
            </a:r>
            <a:r>
              <a:rPr lang="en-US" u="sng" dirty="0" smtClean="0"/>
              <a:t>prepositional</a:t>
            </a:r>
            <a:r>
              <a:rPr lang="en-US" dirty="0" smtClean="0"/>
              <a:t> phrase.</a:t>
            </a:r>
          </a:p>
          <a:p>
            <a:pPr lvl="1"/>
            <a:r>
              <a:rPr lang="en-US" dirty="0" smtClean="0"/>
              <a:t>Don’t be fooled by words that come </a:t>
            </a:r>
            <a:r>
              <a:rPr lang="en-US" u="sng" dirty="0" smtClean="0"/>
              <a:t>between</a:t>
            </a:r>
            <a:r>
              <a:rPr lang="en-US" dirty="0" smtClean="0"/>
              <a:t> a subject and a verb.</a:t>
            </a:r>
          </a:p>
          <a:p>
            <a:pPr lvl="1"/>
            <a:r>
              <a:rPr lang="en-US" dirty="0" smtClean="0"/>
              <a:t>Mentally </a:t>
            </a:r>
            <a:r>
              <a:rPr lang="en-US" u="sng" dirty="0" smtClean="0"/>
              <a:t>block</a:t>
            </a:r>
            <a:r>
              <a:rPr lang="en-US" dirty="0" smtClean="0"/>
              <a:t> out these words.</a:t>
            </a:r>
          </a:p>
          <a:p>
            <a:pPr lvl="2"/>
            <a:r>
              <a:rPr lang="en-US" dirty="0" smtClean="0"/>
              <a:t>This book by two psychologists describes personality traits.</a:t>
            </a:r>
          </a:p>
          <a:p>
            <a:pPr lvl="2"/>
            <a:r>
              <a:rPr lang="en-US" dirty="0" smtClean="0"/>
              <a:t>Some theories of personality development are complex.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471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Lesson 4: Indefinite Pronouns as Subjects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pronouns do not refer to a </a:t>
            </a:r>
            <a:r>
              <a:rPr lang="en-US" u="sng" dirty="0" smtClean="0"/>
              <a:t>definite</a:t>
            </a:r>
            <a:r>
              <a:rPr lang="en-US" dirty="0" smtClean="0"/>
              <a:t>, or </a:t>
            </a:r>
            <a:r>
              <a:rPr lang="en-US" u="sng" dirty="0" smtClean="0"/>
              <a:t>specific</a:t>
            </a:r>
            <a:r>
              <a:rPr lang="en-US" dirty="0" smtClean="0"/>
              <a:t>, person, place, thing, or idea.</a:t>
            </a:r>
          </a:p>
          <a:p>
            <a:r>
              <a:rPr lang="en-US" dirty="0" smtClean="0"/>
              <a:t>These pronouns are called </a:t>
            </a:r>
            <a:r>
              <a:rPr lang="en-US" u="sng" dirty="0" smtClean="0"/>
              <a:t>indefinite</a:t>
            </a:r>
            <a:r>
              <a:rPr lang="en-US" dirty="0" smtClean="0"/>
              <a:t> pronouns.</a:t>
            </a:r>
          </a:p>
          <a:p>
            <a:r>
              <a:rPr lang="en-US" dirty="0" smtClean="0"/>
              <a:t>When used as </a:t>
            </a:r>
            <a:r>
              <a:rPr lang="en-US" u="sng" dirty="0" smtClean="0"/>
              <a:t>subjects</a:t>
            </a:r>
            <a:r>
              <a:rPr lang="en-US" dirty="0" smtClean="0"/>
              <a:t>, some indefinite pronouns are always </a:t>
            </a:r>
            <a:r>
              <a:rPr lang="en-US" u="sng" dirty="0" smtClean="0"/>
              <a:t>singular</a:t>
            </a:r>
            <a:r>
              <a:rPr lang="en-US" dirty="0" smtClean="0"/>
              <a:t>, some are always </a:t>
            </a:r>
            <a:r>
              <a:rPr lang="en-US" u="sng" dirty="0" smtClean="0"/>
              <a:t>plural</a:t>
            </a:r>
            <a:r>
              <a:rPr lang="en-US" dirty="0" smtClean="0"/>
              <a:t>, and others can be </a:t>
            </a:r>
            <a:r>
              <a:rPr lang="en-US" u="sng" dirty="0" smtClean="0"/>
              <a:t>either</a:t>
            </a:r>
            <a:r>
              <a:rPr lang="en-US" dirty="0" smtClean="0"/>
              <a:t>, depending on how they’re used.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8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4: Indefinite Pronouns as Subjects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Indefinite Pronouns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0632084"/>
              </p:ext>
            </p:extLst>
          </p:nvPr>
        </p:nvGraphicFramePr>
        <p:xfrm>
          <a:off x="571500" y="2809877"/>
          <a:ext cx="7921625" cy="37306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4089"/>
                <a:gridCol w="1249990"/>
                <a:gridCol w="1234930"/>
                <a:gridCol w="2530101"/>
                <a:gridCol w="1882515"/>
              </a:tblGrid>
              <a:tr h="543843">
                <a:tc gridSpan="3">
                  <a:txBody>
                    <a:bodyPr/>
                    <a:lstStyle/>
                    <a:p>
                      <a:r>
                        <a:rPr lang="en-US" dirty="0" smtClean="0"/>
                        <a:t>Singular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Plural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Either</a:t>
                      </a:r>
                      <a:endParaRPr lang="en-US" dirty="0"/>
                    </a:p>
                  </a:txBody>
                  <a:tcPr/>
                </a:tc>
              </a:tr>
              <a:tr h="71194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another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everyone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somebody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both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all</a:t>
                      </a:r>
                      <a:endParaRPr lang="en-US" sz="1400" dirty="0"/>
                    </a:p>
                  </a:txBody>
                  <a:tcPr/>
                </a:tc>
              </a:tr>
              <a:tr h="41247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anybody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everything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someone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few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any</a:t>
                      </a:r>
                      <a:endParaRPr lang="en-US" sz="1400" dirty="0"/>
                    </a:p>
                  </a:txBody>
                  <a:tcPr/>
                </a:tc>
              </a:tr>
              <a:tr h="41247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anyone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neither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something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many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most</a:t>
                      </a:r>
                      <a:endParaRPr lang="en-US" sz="1400" dirty="0"/>
                    </a:p>
                  </a:txBody>
                  <a:tcPr/>
                </a:tc>
              </a:tr>
              <a:tr h="41247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anything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nobody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several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none</a:t>
                      </a:r>
                      <a:endParaRPr lang="en-US" sz="1400" dirty="0"/>
                    </a:p>
                  </a:txBody>
                  <a:tcPr/>
                </a:tc>
              </a:tr>
              <a:tr h="41247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each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No one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some</a:t>
                      </a:r>
                      <a:endParaRPr lang="en-US" sz="1400" dirty="0"/>
                    </a:p>
                  </a:txBody>
                  <a:tcPr/>
                </a:tc>
              </a:tr>
              <a:tr h="41247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either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nothing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41247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everybody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one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9328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4: Indefinite Pronouns as Subjects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Singular </a:t>
            </a:r>
            <a:r>
              <a:rPr lang="en-US" u="sng" dirty="0" smtClean="0"/>
              <a:t>indefinite</a:t>
            </a:r>
            <a:r>
              <a:rPr lang="en-US" dirty="0" smtClean="0"/>
              <a:t> pronouns take singular </a:t>
            </a:r>
            <a:r>
              <a:rPr lang="en-US" u="sng" dirty="0" smtClean="0"/>
              <a:t>verbs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Everyone wonders how twins get along.</a:t>
            </a:r>
          </a:p>
          <a:p>
            <a:pPr lvl="1"/>
            <a:r>
              <a:rPr lang="en-US" dirty="0" smtClean="0"/>
              <a:t>Anything about twins fascinates me.</a:t>
            </a:r>
          </a:p>
          <a:p>
            <a:r>
              <a:rPr lang="en-US" u="sng" dirty="0" smtClean="0"/>
              <a:t>Plural</a:t>
            </a:r>
            <a:r>
              <a:rPr lang="en-US" dirty="0" smtClean="0"/>
              <a:t> indefinite pronouns take </a:t>
            </a:r>
            <a:r>
              <a:rPr lang="en-US" u="sng" dirty="0" smtClean="0"/>
              <a:t>plural</a:t>
            </a:r>
            <a:r>
              <a:rPr lang="en-US" dirty="0" smtClean="0"/>
              <a:t> verbs.</a:t>
            </a:r>
          </a:p>
          <a:p>
            <a:pPr lvl="1"/>
            <a:r>
              <a:rPr lang="en-US" dirty="0" smtClean="0"/>
              <a:t>Many of my friends know a pair of twins.</a:t>
            </a:r>
          </a:p>
          <a:p>
            <a:pPr lvl="1"/>
            <a:r>
              <a:rPr lang="en-US" dirty="0" smtClean="0"/>
              <a:t>Several are twins themselves.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750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4: Indefinite Pronouns as Subjects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Singular or Plural?</a:t>
            </a:r>
          </a:p>
          <a:p>
            <a:pPr lvl="1"/>
            <a:r>
              <a:rPr lang="en-US" dirty="0" smtClean="0"/>
              <a:t>The </a:t>
            </a:r>
            <a:r>
              <a:rPr lang="en-US" u="sng" dirty="0" smtClean="0"/>
              <a:t>indefinite</a:t>
            </a:r>
            <a:r>
              <a:rPr lang="en-US" dirty="0" smtClean="0"/>
              <a:t> pronouns </a:t>
            </a:r>
            <a:r>
              <a:rPr lang="en-US" i="1" dirty="0" smtClean="0"/>
              <a:t>all, any, most, none</a:t>
            </a:r>
            <a:r>
              <a:rPr lang="en-US" dirty="0" smtClean="0"/>
              <a:t>, and </a:t>
            </a:r>
            <a:r>
              <a:rPr lang="en-US" i="1" dirty="0" smtClean="0"/>
              <a:t>some</a:t>
            </a:r>
            <a:r>
              <a:rPr lang="en-US" dirty="0" smtClean="0"/>
              <a:t> can be either </a:t>
            </a:r>
            <a:r>
              <a:rPr lang="en-US" u="sng" dirty="0" smtClean="0"/>
              <a:t>singular</a:t>
            </a:r>
            <a:r>
              <a:rPr lang="en-US" dirty="0" smtClean="0"/>
              <a:t> or </a:t>
            </a:r>
            <a:r>
              <a:rPr lang="en-US" u="sng" dirty="0" smtClean="0"/>
              <a:t>plural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When you use one of these words as a </a:t>
            </a:r>
            <a:r>
              <a:rPr lang="en-US" u="sng" dirty="0" smtClean="0"/>
              <a:t>subject</a:t>
            </a:r>
            <a:r>
              <a:rPr lang="en-US" dirty="0" smtClean="0"/>
              <a:t>, think about the </a:t>
            </a:r>
            <a:r>
              <a:rPr lang="en-US" u="sng" dirty="0" smtClean="0"/>
              <a:t>noun</a:t>
            </a:r>
            <a:r>
              <a:rPr lang="en-US" dirty="0" smtClean="0"/>
              <a:t> it refers to.  </a:t>
            </a:r>
            <a:endParaRPr lang="en-US" dirty="0"/>
          </a:p>
          <a:p>
            <a:pPr lvl="2"/>
            <a:r>
              <a:rPr lang="en-US" dirty="0" smtClean="0"/>
              <a:t>If the noun is singular, use a singular verb.  </a:t>
            </a:r>
            <a:endParaRPr lang="en-US" dirty="0"/>
          </a:p>
          <a:p>
            <a:pPr lvl="2"/>
            <a:r>
              <a:rPr lang="en-US" dirty="0" smtClean="0"/>
              <a:t>If it is plural, use a plural verb.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Most of this book deals with twin research.</a:t>
            </a:r>
          </a:p>
          <a:p>
            <a:pPr lvl="1"/>
            <a:r>
              <a:rPr lang="en-US" dirty="0" smtClean="0"/>
              <a:t>All of the studies have been conducted by scientists.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224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tmFilter="0,0; .5, 1; 1, 1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5: Problem Subjects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</a:t>
            </a:r>
            <a:r>
              <a:rPr lang="en-US" u="sng" dirty="0" smtClean="0"/>
              <a:t>collective</a:t>
            </a:r>
            <a:r>
              <a:rPr lang="en-US" dirty="0" smtClean="0"/>
              <a:t> nouns, nouns ending in –s, </a:t>
            </a:r>
            <a:r>
              <a:rPr lang="en-US" u="sng" dirty="0" smtClean="0"/>
              <a:t>titles</a:t>
            </a:r>
            <a:r>
              <a:rPr lang="en-US" dirty="0" smtClean="0"/>
              <a:t>, and </a:t>
            </a:r>
            <a:r>
              <a:rPr lang="en-US" u="sng" dirty="0" smtClean="0"/>
              <a:t>numerical</a:t>
            </a:r>
            <a:r>
              <a:rPr lang="en-US" dirty="0" smtClean="0"/>
              <a:t> expressions are used as subjects, it can be </a:t>
            </a:r>
            <a:r>
              <a:rPr lang="en-US" u="sng" dirty="0" smtClean="0"/>
              <a:t>difficult</a:t>
            </a:r>
            <a:r>
              <a:rPr lang="en-US" dirty="0" smtClean="0"/>
              <a:t> to tell whether they’re singular or plural.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28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Lesson 1: Agreement in Number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u="sng" dirty="0" smtClean="0"/>
              <a:t>verb</a:t>
            </a:r>
            <a:r>
              <a:rPr lang="en-US" dirty="0" smtClean="0"/>
              <a:t> must </a:t>
            </a:r>
            <a:r>
              <a:rPr lang="en-US" u="sng" dirty="0" smtClean="0"/>
              <a:t>agree</a:t>
            </a:r>
            <a:r>
              <a:rPr lang="en-US" dirty="0" smtClean="0"/>
              <a:t> with its </a:t>
            </a:r>
            <a:r>
              <a:rPr lang="en-US" u="sng" dirty="0" smtClean="0"/>
              <a:t>subject</a:t>
            </a:r>
            <a:r>
              <a:rPr lang="en-US" dirty="0" smtClean="0"/>
              <a:t> in </a:t>
            </a:r>
            <a:r>
              <a:rPr lang="en-US" u="sng" dirty="0" smtClean="0"/>
              <a:t>number</a:t>
            </a:r>
            <a:r>
              <a:rPr lang="en-US" dirty="0" smtClean="0"/>
              <a:t>.</a:t>
            </a:r>
          </a:p>
          <a:p>
            <a:pPr lvl="1"/>
            <a:r>
              <a:rPr lang="en-US" u="sng" dirty="0" smtClean="0"/>
              <a:t>Number</a:t>
            </a:r>
            <a:r>
              <a:rPr lang="en-US" dirty="0" smtClean="0"/>
              <a:t> refers to whether a words is </a:t>
            </a:r>
            <a:r>
              <a:rPr lang="en-US" u="sng" dirty="0" smtClean="0"/>
              <a:t>singular</a:t>
            </a:r>
            <a:r>
              <a:rPr lang="en-US" dirty="0" smtClean="0"/>
              <a:t> or </a:t>
            </a:r>
            <a:r>
              <a:rPr lang="en-US" u="sng" dirty="0" smtClean="0"/>
              <a:t>plural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A word that refers to </a:t>
            </a:r>
            <a:r>
              <a:rPr lang="en-US" u="sng" dirty="0" smtClean="0"/>
              <a:t>one</a:t>
            </a:r>
            <a:r>
              <a:rPr lang="en-US" dirty="0" smtClean="0"/>
              <a:t> person, place, thing, idea, action or condition is </a:t>
            </a:r>
            <a:r>
              <a:rPr lang="en-US" u="sng" dirty="0" smtClean="0"/>
              <a:t>singular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A word that refers to </a:t>
            </a:r>
            <a:r>
              <a:rPr lang="en-US" u="sng" dirty="0" smtClean="0"/>
              <a:t>more</a:t>
            </a:r>
            <a:r>
              <a:rPr lang="en-US" dirty="0" smtClean="0"/>
              <a:t> than one is </a:t>
            </a:r>
            <a:r>
              <a:rPr lang="en-US" u="sng" dirty="0" smtClean="0"/>
              <a:t>plural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1974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5: Problem Subjects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Collective Nouns</a:t>
            </a:r>
          </a:p>
          <a:p>
            <a:pPr lvl="1"/>
            <a:r>
              <a:rPr lang="en-US" u="sng" dirty="0" smtClean="0"/>
              <a:t>Collective</a:t>
            </a:r>
            <a:r>
              <a:rPr lang="en-US" dirty="0" smtClean="0"/>
              <a:t> nouns are </a:t>
            </a:r>
            <a:r>
              <a:rPr lang="en-US" u="sng" dirty="0" smtClean="0"/>
              <a:t>groups</a:t>
            </a:r>
            <a:r>
              <a:rPr lang="en-US" dirty="0" smtClean="0"/>
              <a:t> of people or things.</a:t>
            </a:r>
          </a:p>
          <a:p>
            <a:pPr lvl="1"/>
            <a:r>
              <a:rPr lang="en-US" dirty="0" smtClean="0"/>
              <a:t>Common collective nouns: </a:t>
            </a:r>
            <a:r>
              <a:rPr lang="en-US" u="sng" dirty="0" smtClean="0"/>
              <a:t>group, class, team, staff, jury, family, committee.</a:t>
            </a:r>
          </a:p>
          <a:p>
            <a:pPr lvl="1"/>
            <a:r>
              <a:rPr lang="en-US" dirty="0" smtClean="0"/>
              <a:t>Many collective nouns can take </a:t>
            </a:r>
            <a:r>
              <a:rPr lang="en-US" u="sng" dirty="0" smtClean="0"/>
              <a:t>singular</a:t>
            </a:r>
            <a:r>
              <a:rPr lang="en-US" dirty="0" smtClean="0"/>
              <a:t> or </a:t>
            </a:r>
            <a:r>
              <a:rPr lang="en-US" u="sng" dirty="0" smtClean="0"/>
              <a:t>plural</a:t>
            </a:r>
            <a:r>
              <a:rPr lang="en-US" dirty="0" smtClean="0"/>
              <a:t> verbs.</a:t>
            </a:r>
          </a:p>
          <a:p>
            <a:pPr lvl="2"/>
            <a:r>
              <a:rPr lang="en-US" dirty="0" smtClean="0"/>
              <a:t>When a collective noun refers to </a:t>
            </a:r>
            <a:r>
              <a:rPr lang="en-US" u="sng" dirty="0" smtClean="0"/>
              <a:t>people</a:t>
            </a:r>
            <a:r>
              <a:rPr lang="en-US" dirty="0" smtClean="0"/>
              <a:t> or things </a:t>
            </a:r>
            <a:r>
              <a:rPr lang="en-US" u="sng" dirty="0" smtClean="0"/>
              <a:t>acting</a:t>
            </a:r>
            <a:r>
              <a:rPr lang="en-US" dirty="0" smtClean="0"/>
              <a:t> as a </a:t>
            </a:r>
            <a:r>
              <a:rPr lang="en-US" u="sng" dirty="0" smtClean="0"/>
              <a:t>group</a:t>
            </a:r>
            <a:r>
              <a:rPr lang="en-US" dirty="0" smtClean="0"/>
              <a:t>, it takes a </a:t>
            </a:r>
            <a:r>
              <a:rPr lang="en-US" u="sng" dirty="0" smtClean="0"/>
              <a:t>singular</a:t>
            </a:r>
            <a:r>
              <a:rPr lang="en-US" dirty="0" smtClean="0"/>
              <a:t> verb.</a:t>
            </a:r>
          </a:p>
          <a:p>
            <a:pPr lvl="3"/>
            <a:r>
              <a:rPr lang="en-US" dirty="0" smtClean="0"/>
              <a:t>The choir performs each year in the talent show.</a:t>
            </a:r>
          </a:p>
          <a:p>
            <a:pPr lvl="2"/>
            <a:r>
              <a:rPr lang="en-US" dirty="0" smtClean="0"/>
              <a:t>When a collective noun refers to </a:t>
            </a:r>
            <a:r>
              <a:rPr lang="en-US" u="sng" dirty="0" smtClean="0"/>
              <a:t>people</a:t>
            </a:r>
            <a:r>
              <a:rPr lang="en-US" dirty="0" smtClean="0"/>
              <a:t> or things acting as </a:t>
            </a:r>
            <a:r>
              <a:rPr lang="en-US" u="sng" dirty="0" smtClean="0"/>
              <a:t>individuals</a:t>
            </a:r>
            <a:r>
              <a:rPr lang="en-US" dirty="0" smtClean="0"/>
              <a:t>, it takes a </a:t>
            </a:r>
            <a:r>
              <a:rPr lang="en-US" u="sng" dirty="0" smtClean="0"/>
              <a:t>plural</a:t>
            </a:r>
            <a:r>
              <a:rPr lang="en-US" dirty="0" smtClean="0"/>
              <a:t> verb.</a:t>
            </a:r>
          </a:p>
          <a:p>
            <a:pPr lvl="3"/>
            <a:r>
              <a:rPr lang="en-US" dirty="0" smtClean="0"/>
              <a:t>The choir come from different schools.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5697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4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4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4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5: Problem Subjects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Singular Nouns Ending in –S</a:t>
            </a:r>
          </a:p>
          <a:p>
            <a:pPr lvl="1"/>
            <a:r>
              <a:rPr lang="en-US" dirty="0" smtClean="0"/>
              <a:t>Some </a:t>
            </a:r>
            <a:r>
              <a:rPr lang="en-US" u="sng" dirty="0" smtClean="0"/>
              <a:t>nouns</a:t>
            </a:r>
            <a:r>
              <a:rPr lang="en-US" dirty="0" smtClean="0"/>
              <a:t> that end in –s or –</a:t>
            </a:r>
            <a:r>
              <a:rPr lang="en-US" dirty="0" err="1" smtClean="0"/>
              <a:t>ics</a:t>
            </a:r>
            <a:r>
              <a:rPr lang="en-US" dirty="0" smtClean="0"/>
              <a:t> look </a:t>
            </a:r>
            <a:r>
              <a:rPr lang="en-US" u="sng" dirty="0" smtClean="0"/>
              <a:t>plural</a:t>
            </a:r>
            <a:r>
              <a:rPr lang="en-US" dirty="0" smtClean="0"/>
              <a:t> but are actually </a:t>
            </a:r>
            <a:r>
              <a:rPr lang="en-US" u="sng" dirty="0" smtClean="0"/>
              <a:t>singular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When used as </a:t>
            </a:r>
            <a:r>
              <a:rPr lang="en-US" u="sng" dirty="0" smtClean="0"/>
              <a:t>subjects</a:t>
            </a:r>
            <a:r>
              <a:rPr lang="en-US" dirty="0" smtClean="0"/>
              <a:t>, they take </a:t>
            </a:r>
            <a:r>
              <a:rPr lang="en-US" u="sng" dirty="0" smtClean="0"/>
              <a:t>singular</a:t>
            </a:r>
            <a:r>
              <a:rPr lang="en-US" dirty="0" smtClean="0"/>
              <a:t> verbs.</a:t>
            </a:r>
          </a:p>
          <a:p>
            <a:pPr lvl="2"/>
            <a:r>
              <a:rPr lang="en-US" dirty="0" smtClean="0"/>
              <a:t>Singular nouns with Plural Forms: </a:t>
            </a:r>
            <a:r>
              <a:rPr lang="en-US" u="sng" dirty="0" smtClean="0"/>
              <a:t>measles, news, politics, mathematics, physics, economics, ceramics, molasses</a:t>
            </a:r>
          </a:p>
          <a:p>
            <a:pPr lvl="3"/>
            <a:endParaRPr lang="en-US" u="sng" dirty="0" smtClean="0"/>
          </a:p>
          <a:p>
            <a:pPr lvl="3"/>
            <a:endParaRPr lang="en-US" dirty="0"/>
          </a:p>
          <a:p>
            <a:pPr lvl="1"/>
            <a:r>
              <a:rPr lang="en-US" dirty="0" smtClean="0"/>
              <a:t>Politics attracts people with strong leadership qualities.</a:t>
            </a:r>
          </a:p>
          <a:p>
            <a:pPr lvl="1"/>
            <a:r>
              <a:rPr lang="en-US" dirty="0" smtClean="0"/>
              <a:t>The weekend news features local personalities.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51526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5: Problem Subjects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Titles</a:t>
            </a:r>
          </a:p>
          <a:p>
            <a:pPr lvl="1"/>
            <a:r>
              <a:rPr lang="en-US" u="sng" dirty="0" smtClean="0"/>
              <a:t>Titles</a:t>
            </a:r>
            <a:r>
              <a:rPr lang="en-US" dirty="0" smtClean="0"/>
              <a:t> of works of art, </a:t>
            </a:r>
            <a:r>
              <a:rPr lang="en-US" u="sng" dirty="0" smtClean="0"/>
              <a:t>literature</a:t>
            </a:r>
            <a:r>
              <a:rPr lang="en-US" dirty="0" smtClean="0"/>
              <a:t>, and music are </a:t>
            </a:r>
            <a:r>
              <a:rPr lang="en-US" u="sng" dirty="0" smtClean="0"/>
              <a:t>singular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Even a </a:t>
            </a:r>
            <a:r>
              <a:rPr lang="en-US" u="sng" dirty="0" smtClean="0"/>
              <a:t>title</a:t>
            </a:r>
            <a:r>
              <a:rPr lang="en-US" dirty="0" smtClean="0"/>
              <a:t> consisting of a </a:t>
            </a:r>
            <a:r>
              <a:rPr lang="en-US" u="sng" dirty="0" smtClean="0"/>
              <a:t>plural</a:t>
            </a:r>
            <a:r>
              <a:rPr lang="en-US" dirty="0" smtClean="0"/>
              <a:t> noun takes a singular </a:t>
            </a:r>
            <a:r>
              <a:rPr lang="en-US" u="sng" dirty="0" smtClean="0"/>
              <a:t>verb</a:t>
            </a:r>
            <a:r>
              <a:rPr lang="en-US" dirty="0" smtClean="0"/>
              <a:t>.</a:t>
            </a:r>
          </a:p>
          <a:p>
            <a:pPr lvl="3"/>
            <a:r>
              <a:rPr lang="en-US" i="1" dirty="0" smtClean="0"/>
              <a:t>The Outsiders </a:t>
            </a:r>
            <a:r>
              <a:rPr lang="en-US" dirty="0" smtClean="0"/>
              <a:t>is a popular young-adult novel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237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5: Problem Subjects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Measures and Amounts</a:t>
            </a:r>
          </a:p>
          <a:p>
            <a:pPr lvl="1"/>
            <a:r>
              <a:rPr lang="en-US" u="sng" dirty="0" smtClean="0"/>
              <a:t>Words</a:t>
            </a:r>
            <a:r>
              <a:rPr lang="en-US" dirty="0" smtClean="0"/>
              <a:t> and </a:t>
            </a:r>
            <a:r>
              <a:rPr lang="en-US" u="sng" dirty="0" smtClean="0"/>
              <a:t>phrases</a:t>
            </a:r>
            <a:r>
              <a:rPr lang="en-US" dirty="0" smtClean="0"/>
              <a:t> that express </a:t>
            </a:r>
            <a:r>
              <a:rPr lang="en-US" u="sng" dirty="0" smtClean="0"/>
              <a:t>weights</a:t>
            </a:r>
            <a:r>
              <a:rPr lang="en-US" dirty="0" smtClean="0"/>
              <a:t>, measures, numbers, and lengths of </a:t>
            </a:r>
            <a:r>
              <a:rPr lang="en-US" u="sng" dirty="0" smtClean="0"/>
              <a:t>time</a:t>
            </a:r>
            <a:r>
              <a:rPr lang="en-US" dirty="0" smtClean="0"/>
              <a:t> are often treated as </a:t>
            </a:r>
            <a:r>
              <a:rPr lang="en-US" u="sng" dirty="0" smtClean="0"/>
              <a:t>singular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They take </a:t>
            </a:r>
            <a:r>
              <a:rPr lang="en-US" u="sng" dirty="0" smtClean="0"/>
              <a:t>singular</a:t>
            </a:r>
            <a:r>
              <a:rPr lang="en-US" dirty="0" smtClean="0"/>
              <a:t> verbs when they refer to </a:t>
            </a:r>
            <a:r>
              <a:rPr lang="en-US" u="sng" dirty="0" smtClean="0"/>
              <a:t>amounts</a:t>
            </a:r>
            <a:r>
              <a:rPr lang="en-US" dirty="0" smtClean="0"/>
              <a:t> rather than numbers of </a:t>
            </a:r>
            <a:r>
              <a:rPr lang="en-US" u="sng" dirty="0" smtClean="0"/>
              <a:t>individual</a:t>
            </a:r>
            <a:r>
              <a:rPr lang="en-US" dirty="0" smtClean="0"/>
              <a:t> terms.</a:t>
            </a:r>
          </a:p>
          <a:p>
            <a:pPr lvl="2"/>
            <a:r>
              <a:rPr lang="en-US" u="sng" dirty="0" smtClean="0"/>
              <a:t>Measures</a:t>
            </a:r>
            <a:r>
              <a:rPr lang="en-US" dirty="0" smtClean="0"/>
              <a:t>: three cups, forty miles</a:t>
            </a:r>
          </a:p>
          <a:p>
            <a:pPr lvl="3"/>
            <a:r>
              <a:rPr lang="en-US" dirty="0" smtClean="0"/>
              <a:t>Three pounds is the approximate weight of an adult human’s brain.</a:t>
            </a:r>
          </a:p>
          <a:p>
            <a:pPr lvl="2"/>
            <a:r>
              <a:rPr lang="en-US" u="sng" dirty="0" smtClean="0"/>
              <a:t>Amounts</a:t>
            </a:r>
            <a:r>
              <a:rPr lang="en-US" dirty="0" smtClean="0"/>
              <a:t>: two hours, eight dollars</a:t>
            </a:r>
          </a:p>
          <a:p>
            <a:pPr lvl="3"/>
            <a:r>
              <a:rPr lang="en-US" dirty="0" smtClean="0"/>
              <a:t>Five hours is a long time to wait for lunch.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510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5: Problem Subjects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Measures and Amounts, cont.</a:t>
            </a:r>
          </a:p>
          <a:p>
            <a:pPr lvl="1"/>
            <a:r>
              <a:rPr lang="en-US" u="sng" dirty="0" smtClean="0"/>
              <a:t>Fractions</a:t>
            </a:r>
            <a:r>
              <a:rPr lang="en-US" dirty="0" smtClean="0"/>
              <a:t> can take a </a:t>
            </a:r>
            <a:r>
              <a:rPr lang="en-US" u="sng" dirty="0" smtClean="0"/>
              <a:t>singular</a:t>
            </a:r>
            <a:r>
              <a:rPr lang="en-US" dirty="0" smtClean="0"/>
              <a:t> or </a:t>
            </a:r>
            <a:r>
              <a:rPr lang="en-US" u="sng" dirty="0" smtClean="0"/>
              <a:t>plural</a:t>
            </a:r>
            <a:r>
              <a:rPr lang="en-US" dirty="0" smtClean="0"/>
              <a:t> verb, depending on whether they refer to a </a:t>
            </a:r>
            <a:r>
              <a:rPr lang="en-US" u="sng" dirty="0" smtClean="0"/>
              <a:t>single</a:t>
            </a:r>
            <a:r>
              <a:rPr lang="en-US" dirty="0" smtClean="0"/>
              <a:t> part or to a </a:t>
            </a:r>
            <a:r>
              <a:rPr lang="en-US" u="sng" dirty="0" smtClean="0"/>
              <a:t>number</a:t>
            </a:r>
            <a:r>
              <a:rPr lang="en-US" dirty="0" smtClean="0"/>
              <a:t> of items.</a:t>
            </a:r>
          </a:p>
          <a:p>
            <a:pPr lvl="2"/>
            <a:r>
              <a:rPr lang="en-US" dirty="0" smtClean="0"/>
              <a:t>One-tenth of the brain’s cells are lost during a lifetime.</a:t>
            </a:r>
          </a:p>
          <a:p>
            <a:pPr lvl="2"/>
            <a:r>
              <a:rPr lang="en-US" dirty="0" smtClean="0"/>
              <a:t>One-half of the cerebrum controls the body’s left side.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4645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1: Agreement in Number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Singular and Plural Subjects</a:t>
            </a:r>
          </a:p>
          <a:p>
            <a:pPr lvl="1"/>
            <a:r>
              <a:rPr lang="en-US" dirty="0" smtClean="0"/>
              <a:t>Singular </a:t>
            </a:r>
            <a:r>
              <a:rPr lang="en-US" u="sng" dirty="0" smtClean="0"/>
              <a:t>subjects</a:t>
            </a:r>
            <a:r>
              <a:rPr lang="en-US" dirty="0" smtClean="0"/>
              <a:t> take singular </a:t>
            </a:r>
            <a:r>
              <a:rPr lang="en-US" u="sng" dirty="0" smtClean="0"/>
              <a:t>verbs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Marla works cooperatively with her classmates.</a:t>
            </a:r>
          </a:p>
          <a:p>
            <a:pPr lvl="2"/>
            <a:r>
              <a:rPr lang="en-US" dirty="0" smtClean="0"/>
              <a:t>She listens carefully to their suggestions.</a:t>
            </a:r>
          </a:p>
          <a:p>
            <a:pPr lvl="1"/>
            <a:r>
              <a:rPr lang="en-US" dirty="0" smtClean="0"/>
              <a:t>Plural </a:t>
            </a:r>
            <a:r>
              <a:rPr lang="en-US" u="sng" dirty="0" smtClean="0"/>
              <a:t>subjects</a:t>
            </a:r>
            <a:r>
              <a:rPr lang="en-US" dirty="0" smtClean="0"/>
              <a:t> take plural </a:t>
            </a:r>
            <a:r>
              <a:rPr lang="en-US" u="sng" dirty="0" smtClean="0"/>
              <a:t>verbs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The players work together well as a team.</a:t>
            </a:r>
          </a:p>
          <a:p>
            <a:pPr lvl="2"/>
            <a:r>
              <a:rPr lang="en-US" dirty="0" smtClean="0"/>
              <a:t>They listen carefully to the coach.</a:t>
            </a:r>
          </a:p>
          <a:p>
            <a:pPr lvl="1"/>
            <a:r>
              <a:rPr lang="en-US" dirty="0" smtClean="0"/>
              <a:t>Most </a:t>
            </a:r>
            <a:r>
              <a:rPr lang="en-US" u="sng" dirty="0" smtClean="0"/>
              <a:t>nouns</a:t>
            </a:r>
            <a:r>
              <a:rPr lang="en-US" dirty="0" smtClean="0"/>
              <a:t> that end in –s or –</a:t>
            </a:r>
            <a:r>
              <a:rPr lang="en-US" dirty="0" err="1" smtClean="0"/>
              <a:t>es</a:t>
            </a:r>
            <a:r>
              <a:rPr lang="en-US" dirty="0" smtClean="0"/>
              <a:t> are </a:t>
            </a:r>
            <a:r>
              <a:rPr lang="en-US" u="sng" dirty="0" smtClean="0"/>
              <a:t>plural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34328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1: Agreement in Number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Verb Phrases</a:t>
            </a:r>
          </a:p>
          <a:p>
            <a:pPr lvl="1"/>
            <a:r>
              <a:rPr lang="en-US" dirty="0" smtClean="0"/>
              <a:t>In a verb </a:t>
            </a:r>
            <a:r>
              <a:rPr lang="en-US" u="sng" dirty="0" smtClean="0"/>
              <a:t>phrase</a:t>
            </a:r>
            <a:r>
              <a:rPr lang="en-US" dirty="0" smtClean="0"/>
              <a:t>, it is the </a:t>
            </a:r>
            <a:r>
              <a:rPr lang="en-US" u="sng" dirty="0" smtClean="0"/>
              <a:t>first</a:t>
            </a:r>
            <a:r>
              <a:rPr lang="en-US" dirty="0" smtClean="0"/>
              <a:t> helping verb that needs to </a:t>
            </a:r>
            <a:r>
              <a:rPr lang="en-US" u="sng" dirty="0" smtClean="0"/>
              <a:t>agree</a:t>
            </a:r>
            <a:r>
              <a:rPr lang="en-US" dirty="0" smtClean="0"/>
              <a:t> with the </a:t>
            </a:r>
            <a:r>
              <a:rPr lang="en-US" u="sng" dirty="0" smtClean="0"/>
              <a:t>subject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A verb </a:t>
            </a:r>
            <a:r>
              <a:rPr lang="en-US" u="sng" dirty="0" smtClean="0"/>
              <a:t>phrase</a:t>
            </a:r>
            <a:r>
              <a:rPr lang="en-US" dirty="0" smtClean="0"/>
              <a:t> is made up of a </a:t>
            </a:r>
            <a:r>
              <a:rPr lang="en-US" u="sng" dirty="0" smtClean="0"/>
              <a:t>main</a:t>
            </a:r>
            <a:r>
              <a:rPr lang="en-US" dirty="0" smtClean="0"/>
              <a:t> verb and one or more </a:t>
            </a:r>
            <a:r>
              <a:rPr lang="en-US" u="sng" dirty="0" smtClean="0"/>
              <a:t>helping</a:t>
            </a:r>
            <a:r>
              <a:rPr lang="en-US" dirty="0" smtClean="0"/>
              <a:t> verbs.</a:t>
            </a:r>
          </a:p>
          <a:p>
            <a:pPr lvl="3"/>
            <a:r>
              <a:rPr lang="en-US" dirty="0" smtClean="0"/>
              <a:t>Lou has volunteered for the teen hotline.</a:t>
            </a:r>
          </a:p>
          <a:p>
            <a:pPr lvl="3"/>
            <a:r>
              <a:rPr lang="en-US" dirty="0" smtClean="0"/>
              <a:t>He is answering calls from troubled kids.</a:t>
            </a:r>
          </a:p>
          <a:p>
            <a:pPr lvl="3"/>
            <a:r>
              <a:rPr lang="en-US" dirty="0" smtClean="0"/>
              <a:t>Callers have asked for help.</a:t>
            </a:r>
          </a:p>
          <a:p>
            <a:pPr lvl="3"/>
            <a:r>
              <a:rPr lang="en-US" dirty="0" smtClean="0"/>
              <a:t>They have been seeking advice from their peers.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524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1: Agreement in Number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Contractions </a:t>
            </a:r>
            <a:r>
              <a:rPr lang="en-US" i="1" dirty="0" smtClean="0"/>
              <a:t>Doesn’t</a:t>
            </a:r>
            <a:r>
              <a:rPr lang="en-US" dirty="0" smtClean="0"/>
              <a:t> and </a:t>
            </a:r>
            <a:r>
              <a:rPr lang="en-US" i="1" dirty="0" smtClean="0"/>
              <a:t>Don’t</a:t>
            </a:r>
          </a:p>
          <a:p>
            <a:pPr lvl="1"/>
            <a:r>
              <a:rPr lang="en-US" dirty="0" smtClean="0"/>
              <a:t>Two </a:t>
            </a:r>
            <a:r>
              <a:rPr lang="en-US" u="sng" dirty="0" smtClean="0"/>
              <a:t>contractions</a:t>
            </a:r>
            <a:r>
              <a:rPr lang="en-US" dirty="0" smtClean="0"/>
              <a:t> we often use are </a:t>
            </a:r>
            <a:r>
              <a:rPr lang="en-US" i="1" dirty="0" smtClean="0"/>
              <a:t>doesn’t</a:t>
            </a:r>
            <a:r>
              <a:rPr lang="en-US" dirty="0" smtClean="0"/>
              <a:t> and </a:t>
            </a:r>
            <a:r>
              <a:rPr lang="en-US" i="1" dirty="0" smtClean="0"/>
              <a:t>don’t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Use </a:t>
            </a:r>
            <a:r>
              <a:rPr lang="en-US" u="sng" dirty="0" smtClean="0"/>
              <a:t>doesn’t</a:t>
            </a:r>
            <a:r>
              <a:rPr lang="en-US" dirty="0" smtClean="0"/>
              <a:t> with all </a:t>
            </a:r>
            <a:r>
              <a:rPr lang="en-US" u="sng" dirty="0" smtClean="0"/>
              <a:t>singular</a:t>
            </a:r>
            <a:r>
              <a:rPr lang="en-US" dirty="0" smtClean="0"/>
              <a:t> subjects except </a:t>
            </a:r>
            <a:r>
              <a:rPr lang="en-US" i="1" dirty="0" smtClean="0"/>
              <a:t>I</a:t>
            </a:r>
            <a:r>
              <a:rPr lang="en-US" dirty="0" smtClean="0"/>
              <a:t> and </a:t>
            </a:r>
            <a:r>
              <a:rPr lang="en-US" i="1" dirty="0" smtClean="0"/>
              <a:t>you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Use </a:t>
            </a:r>
            <a:r>
              <a:rPr lang="en-US" u="sng" dirty="0" smtClean="0"/>
              <a:t>don’t</a:t>
            </a:r>
            <a:r>
              <a:rPr lang="en-US" dirty="0" smtClean="0"/>
              <a:t> with all </a:t>
            </a:r>
            <a:r>
              <a:rPr lang="en-US" u="sng" dirty="0" smtClean="0"/>
              <a:t>plural</a:t>
            </a:r>
            <a:r>
              <a:rPr lang="en-US" dirty="0" smtClean="0"/>
              <a:t> subjects and with the pronouns </a:t>
            </a:r>
            <a:r>
              <a:rPr lang="en-US" i="1" dirty="0" smtClean="0"/>
              <a:t>I</a:t>
            </a:r>
            <a:r>
              <a:rPr lang="en-US" dirty="0" smtClean="0"/>
              <a:t> and </a:t>
            </a:r>
            <a:r>
              <a:rPr lang="en-US" i="1" dirty="0" smtClean="0"/>
              <a:t>you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Tiffany doesn’t attend folk concerts.</a:t>
            </a:r>
          </a:p>
          <a:p>
            <a:pPr lvl="2"/>
            <a:r>
              <a:rPr lang="en-US" dirty="0" smtClean="0"/>
              <a:t>You don’t like to shop.</a:t>
            </a:r>
          </a:p>
          <a:p>
            <a:pPr lvl="2"/>
            <a:r>
              <a:rPr lang="en-US" dirty="0" smtClean="0"/>
              <a:t>They don’t enjoy noisy, crowded malls.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9807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Lesson 2: Compound Subjects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u="sng" dirty="0" smtClean="0"/>
              <a:t>compound</a:t>
            </a:r>
            <a:r>
              <a:rPr lang="en-US" dirty="0" smtClean="0"/>
              <a:t> subject is made up of </a:t>
            </a:r>
            <a:r>
              <a:rPr lang="en-US" u="sng" dirty="0" smtClean="0"/>
              <a:t>two</a:t>
            </a:r>
            <a:r>
              <a:rPr lang="en-US" dirty="0" smtClean="0"/>
              <a:t> or </a:t>
            </a:r>
            <a:r>
              <a:rPr lang="en-US" u="sng" dirty="0" smtClean="0"/>
              <a:t>more</a:t>
            </a:r>
            <a:r>
              <a:rPr lang="en-US" dirty="0" smtClean="0"/>
              <a:t> subjects joined by a </a:t>
            </a:r>
            <a:r>
              <a:rPr lang="en-US" u="sng" dirty="0" smtClean="0"/>
              <a:t>conjunction</a:t>
            </a:r>
            <a:r>
              <a:rPr lang="en-US" dirty="0" smtClean="0"/>
              <a:t> such as </a:t>
            </a:r>
            <a:r>
              <a:rPr lang="en-US" i="1" dirty="0" smtClean="0"/>
              <a:t>and, or, </a:t>
            </a:r>
            <a:r>
              <a:rPr lang="en-US" dirty="0" smtClean="0"/>
              <a:t>or </a:t>
            </a:r>
            <a:r>
              <a:rPr lang="en-US" i="1" dirty="0" smtClean="0"/>
              <a:t>nor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6618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2: Compound Subjects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Subjects Joined by </a:t>
            </a:r>
            <a:r>
              <a:rPr lang="en-US" i="1" dirty="0" smtClean="0"/>
              <a:t>And</a:t>
            </a:r>
          </a:p>
          <a:p>
            <a:pPr lvl="1"/>
            <a:r>
              <a:rPr lang="en-US" dirty="0" smtClean="0"/>
              <a:t>A </a:t>
            </a:r>
            <a:r>
              <a:rPr lang="en-US" u="sng" dirty="0" smtClean="0"/>
              <a:t>compound</a:t>
            </a:r>
            <a:r>
              <a:rPr lang="en-US" dirty="0" smtClean="0"/>
              <a:t> subject whose parts are joined by </a:t>
            </a:r>
            <a:r>
              <a:rPr lang="en-US" i="1" u="sng" dirty="0" smtClean="0"/>
              <a:t>and</a:t>
            </a:r>
            <a:r>
              <a:rPr lang="en-US" dirty="0" smtClean="0"/>
              <a:t> usually takes a </a:t>
            </a:r>
            <a:r>
              <a:rPr lang="en-US" u="sng" dirty="0" smtClean="0"/>
              <a:t>plural</a:t>
            </a:r>
            <a:r>
              <a:rPr lang="en-US" dirty="0" smtClean="0"/>
              <a:t> verb.</a:t>
            </a:r>
          </a:p>
          <a:p>
            <a:pPr lvl="2"/>
            <a:r>
              <a:rPr lang="en-US" dirty="0" smtClean="0"/>
              <a:t>Career counselors and employers match people with the right jobs.</a:t>
            </a:r>
          </a:p>
          <a:p>
            <a:pPr lvl="1"/>
            <a:r>
              <a:rPr lang="en-US" dirty="0" smtClean="0"/>
              <a:t>Sometimes a </a:t>
            </a:r>
            <a:r>
              <a:rPr lang="en-US" u="sng" dirty="0" smtClean="0"/>
              <a:t>compound</a:t>
            </a:r>
            <a:r>
              <a:rPr lang="en-US" dirty="0" smtClean="0"/>
              <a:t> subject joined by </a:t>
            </a:r>
            <a:r>
              <a:rPr lang="en-US" i="1" u="sng" dirty="0" smtClean="0"/>
              <a:t>and</a:t>
            </a:r>
            <a:r>
              <a:rPr lang="en-US" dirty="0" smtClean="0"/>
              <a:t> refers to a </a:t>
            </a:r>
            <a:r>
              <a:rPr lang="en-US" u="sng" dirty="0" smtClean="0"/>
              <a:t>single</a:t>
            </a:r>
            <a:r>
              <a:rPr lang="en-US" dirty="0" smtClean="0"/>
              <a:t> thing or idea, so a singular </a:t>
            </a:r>
            <a:r>
              <a:rPr lang="en-US" u="sng" dirty="0" smtClean="0"/>
              <a:t>verb</a:t>
            </a:r>
            <a:r>
              <a:rPr lang="en-US" dirty="0" smtClean="0"/>
              <a:t> is used.</a:t>
            </a:r>
          </a:p>
          <a:p>
            <a:pPr lvl="2"/>
            <a:r>
              <a:rPr lang="en-US" dirty="0" smtClean="0"/>
              <a:t>Law and order appeals strongly to Victoria.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3107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2: Compound Subjects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Subjects Joined by </a:t>
            </a:r>
            <a:r>
              <a:rPr lang="en-US" i="1" dirty="0" smtClean="0"/>
              <a:t>Or</a:t>
            </a:r>
            <a:r>
              <a:rPr lang="en-US" dirty="0" smtClean="0"/>
              <a:t> or </a:t>
            </a:r>
            <a:r>
              <a:rPr lang="en-US" i="1" dirty="0" smtClean="0"/>
              <a:t>Nor</a:t>
            </a:r>
            <a:endParaRPr lang="en-US" dirty="0"/>
          </a:p>
          <a:p>
            <a:pPr lvl="1"/>
            <a:r>
              <a:rPr lang="en-US" dirty="0" smtClean="0"/>
              <a:t>When the </a:t>
            </a:r>
            <a:r>
              <a:rPr lang="en-US" u="sng" dirty="0" smtClean="0"/>
              <a:t>parts</a:t>
            </a:r>
            <a:r>
              <a:rPr lang="en-US" dirty="0" smtClean="0"/>
              <a:t> of a </a:t>
            </a:r>
            <a:r>
              <a:rPr lang="en-US" u="sng" dirty="0" smtClean="0"/>
              <a:t>compound</a:t>
            </a:r>
            <a:r>
              <a:rPr lang="en-US" dirty="0" smtClean="0"/>
              <a:t> subject are joined by </a:t>
            </a:r>
            <a:r>
              <a:rPr lang="en-US" i="1" dirty="0" smtClean="0"/>
              <a:t>or</a:t>
            </a:r>
            <a:r>
              <a:rPr lang="en-US" dirty="0" smtClean="0"/>
              <a:t> or </a:t>
            </a:r>
            <a:r>
              <a:rPr lang="en-US" i="1" dirty="0" smtClean="0"/>
              <a:t>nor</a:t>
            </a:r>
            <a:r>
              <a:rPr lang="en-US" dirty="0" smtClean="0"/>
              <a:t>, the verb should </a:t>
            </a:r>
            <a:r>
              <a:rPr lang="en-US" u="sng" dirty="0" smtClean="0"/>
              <a:t>agree</a:t>
            </a:r>
            <a:r>
              <a:rPr lang="en-US" dirty="0" smtClean="0"/>
              <a:t> with the part </a:t>
            </a:r>
            <a:r>
              <a:rPr lang="en-US" u="sng" dirty="0" smtClean="0"/>
              <a:t>closest</a:t>
            </a:r>
            <a:r>
              <a:rPr lang="en-US" dirty="0" smtClean="0"/>
              <a:t> to it.</a:t>
            </a:r>
          </a:p>
          <a:p>
            <a:pPr lvl="2"/>
            <a:r>
              <a:rPr lang="en-US" dirty="0" smtClean="0"/>
              <a:t>Neither outdoor work nor office tasks suit Matt very well.</a:t>
            </a:r>
          </a:p>
          <a:p>
            <a:pPr lvl="2"/>
            <a:r>
              <a:rPr lang="en-US" dirty="0" smtClean="0"/>
              <a:t>Neither office tasks nor outdoor work suits Matt very well.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2736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Lesson 3: Agreement Problems in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sentences can be tricky, such as those with subjects in </a:t>
            </a:r>
            <a:r>
              <a:rPr lang="en-US" u="sng" dirty="0" smtClean="0"/>
              <a:t>unusual</a:t>
            </a:r>
            <a:r>
              <a:rPr lang="en-US" dirty="0" smtClean="0"/>
              <a:t> positions, those containing </a:t>
            </a:r>
            <a:r>
              <a:rPr lang="en-US" u="sng" dirty="0" smtClean="0"/>
              <a:t>predicate</a:t>
            </a:r>
            <a:r>
              <a:rPr lang="en-US" dirty="0" smtClean="0"/>
              <a:t> nouns, or those in which </a:t>
            </a:r>
            <a:r>
              <a:rPr lang="en-US" u="sng" dirty="0" smtClean="0"/>
              <a:t>prepositional</a:t>
            </a:r>
            <a:r>
              <a:rPr lang="en-US" dirty="0" smtClean="0"/>
              <a:t> phrases separate </a:t>
            </a:r>
            <a:r>
              <a:rPr lang="en-US" u="sng" dirty="0" smtClean="0"/>
              <a:t>subjects</a:t>
            </a:r>
            <a:r>
              <a:rPr lang="en-US" dirty="0" smtClean="0"/>
              <a:t> and </a:t>
            </a:r>
            <a:r>
              <a:rPr lang="en-US" u="sng" dirty="0" smtClean="0"/>
              <a:t>verbs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545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000000"/>
      </a:dk1>
      <a:lt1>
        <a:srgbClr val="FFFFFF"/>
      </a:lt1>
      <a:dk2>
        <a:srgbClr val="6F6D5D"/>
      </a:dk2>
      <a:lt2>
        <a:srgbClr val="7C8F97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1472</TotalTime>
  <Words>1409</Words>
  <Application>Microsoft Macintosh PowerPoint</Application>
  <PresentationFormat>On-screen Show (4:3)</PresentationFormat>
  <Paragraphs>170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Capital</vt:lpstr>
      <vt:lpstr>Chapter 9: Subject-Verb Agreement</vt:lpstr>
      <vt:lpstr>Lesson 1: Agreement in Number</vt:lpstr>
      <vt:lpstr>Lesson 1: Agreement in Number</vt:lpstr>
      <vt:lpstr>Lesson 1: Agreement in Number</vt:lpstr>
      <vt:lpstr>Lesson 1: Agreement in Number</vt:lpstr>
      <vt:lpstr>Lesson 2: Compound Subjects</vt:lpstr>
      <vt:lpstr>Lesson 2: Compound Subjects</vt:lpstr>
      <vt:lpstr>Lesson 2: Compound Subjects</vt:lpstr>
      <vt:lpstr>Lesson 3: Agreement Problems in Sentences</vt:lpstr>
      <vt:lpstr>Lesson 3: Agreement Problems in Sentences</vt:lpstr>
      <vt:lpstr>Lesson 3: Agreement Problems in Sentences</vt:lpstr>
      <vt:lpstr>Lesson 3: Agreement Problems in Sentences</vt:lpstr>
      <vt:lpstr>Lesson 3: Agreement Problems in Sentences</vt:lpstr>
      <vt:lpstr>Lesson 3: Agreement Problems in Sentences</vt:lpstr>
      <vt:lpstr>Lesson 4: Indefinite Pronouns as Subjects</vt:lpstr>
      <vt:lpstr>Lesson 4: Indefinite Pronouns as Subjects</vt:lpstr>
      <vt:lpstr>Lesson 4: Indefinite Pronouns as Subjects</vt:lpstr>
      <vt:lpstr>Lesson 4: Indefinite Pronouns as Subjects</vt:lpstr>
      <vt:lpstr>Lesson 5: Problem Subjects</vt:lpstr>
      <vt:lpstr>Lesson 5: Problem Subjects</vt:lpstr>
      <vt:lpstr>Lesson 5: Problem Subjects</vt:lpstr>
      <vt:lpstr>Lesson 5: Problem Subjects</vt:lpstr>
      <vt:lpstr>Lesson 5: Problem Subjects</vt:lpstr>
      <vt:lpstr>Lesson 5: Problem Subjects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9: Subject-Verb Agreement</dc:title>
  <dc:creator>Michael Carson</dc:creator>
  <cp:lastModifiedBy>Michael Carson</cp:lastModifiedBy>
  <cp:revision>14</cp:revision>
  <dcterms:created xsi:type="dcterms:W3CDTF">2015-03-05T16:22:57Z</dcterms:created>
  <dcterms:modified xsi:type="dcterms:W3CDTF">2015-03-14T21:52:00Z</dcterms:modified>
</cp:coreProperties>
</file>